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06" r:id="rId2"/>
    <p:sldId id="309" r:id="rId3"/>
    <p:sldId id="307" r:id="rId4"/>
    <p:sldId id="296" r:id="rId5"/>
    <p:sldId id="284" r:id="rId6"/>
    <p:sldId id="282" r:id="rId7"/>
    <p:sldId id="305" r:id="rId8"/>
    <p:sldId id="292" r:id="rId9"/>
    <p:sldId id="276" r:id="rId10"/>
    <p:sldId id="275" r:id="rId11"/>
    <p:sldId id="256" r:id="rId12"/>
    <p:sldId id="257" r:id="rId13"/>
    <p:sldId id="267" r:id="rId14"/>
    <p:sldId id="260" r:id="rId15"/>
    <p:sldId id="258" r:id="rId16"/>
    <p:sldId id="263" r:id="rId17"/>
    <p:sldId id="264" r:id="rId18"/>
    <p:sldId id="272" r:id="rId19"/>
    <p:sldId id="265" r:id="rId20"/>
    <p:sldId id="259" r:id="rId21"/>
    <p:sldId id="261" r:id="rId22"/>
    <p:sldId id="310" r:id="rId23"/>
    <p:sldId id="262" r:id="rId24"/>
    <p:sldId id="269" r:id="rId25"/>
    <p:sldId id="270" r:id="rId26"/>
    <p:sldId id="27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99" autoAdjust="0"/>
  </p:normalViewPr>
  <p:slideViewPr>
    <p:cSldViewPr snapToGrid="0">
      <p:cViewPr varScale="1">
        <p:scale>
          <a:sx n="65" d="100"/>
          <a:sy n="65" d="100"/>
        </p:scale>
        <p:origin x="19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2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22F98E7-E4F6-4D66-9D98-A790465FCF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4CEC1E-9EFC-415F-812D-B9C827792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9AEA1-2CD0-4213-8522-1A073A0CE54C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7880B7-9705-49AB-894F-799A7548D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C10F87-39C8-47ED-9C9B-D22182ED48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56334-D163-478F-8EDE-089D18FB2C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6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301D-0617-44B8-AF38-0E06AB69B535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39EB9-2AA7-4BB0-BB49-C7BD911DC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2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5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优先级的顺序是因为运算符优先级：</a:t>
            </a:r>
            <a:r>
              <a:rPr lang="en-US" altLang="zh-CN" dirty="0">
                <a:sym typeface="Wingdings" panose="05000000000000000000" pitchFamily="2" charset="2"/>
              </a:rPr>
              <a:t>() &gt; [] &gt; *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错误语法：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(int *) A[3]; // error: missing token before ‘*’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*(A[3])(); // error: array of functions!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*A()[3]; // error: function cannot return an array!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修改自丁睿学长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ICS</a:t>
            </a:r>
            <a:r>
              <a:rPr lang="zh-CN" altLang="en-US" dirty="0"/>
              <a:t>小班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39EB9-2AA7-4BB0-BB49-C7BD911DCE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5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70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5E986-851A-47BB-A992-285A91D891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98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7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7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修改自李康为学长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ICS</a:t>
            </a:r>
            <a:r>
              <a:rPr lang="zh-CN" altLang="en-US" dirty="0"/>
              <a:t>小班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39EB9-2AA7-4BB0-BB49-C7BD911DCE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引用自李康为学长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ICS</a:t>
            </a:r>
            <a:r>
              <a:rPr lang="zh-CN" altLang="en-US" dirty="0"/>
              <a:t>小班</a:t>
            </a:r>
            <a:r>
              <a:rPr lang="en-US" altLang="zh-CN" dirty="0"/>
              <a:t>PPT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思考：如何证明从大到小一定是最优的？</a:t>
            </a:r>
            <a:endParaRPr lang="en-US" altLang="zh-CN" dirty="0"/>
          </a:p>
          <a:p>
            <a:r>
              <a:rPr lang="zh-CN" altLang="en-US" dirty="0"/>
              <a:t>思考：从大到小排布是最优的，那么从小到大排布是否是最优的？（是）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39EB9-2AA7-4BB0-BB49-C7BD911DCE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73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优先级的顺序是因为运算符优先级：</a:t>
            </a:r>
            <a:r>
              <a:rPr lang="en-US" altLang="zh-CN" dirty="0">
                <a:sym typeface="Wingdings" panose="05000000000000000000" pitchFamily="2" charset="2"/>
              </a:rPr>
              <a:t>() &gt; [] &gt; *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错误语法：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(int *) A[3]; // error: missing token before ‘*’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*(A[3])(); // error: array of functions!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*A()[3]; // error: function cannot return an array!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修改自丁睿学长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ICS</a:t>
            </a:r>
            <a:r>
              <a:rPr lang="zh-CN" altLang="en-US" dirty="0"/>
              <a:t>小班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39EB9-2AA7-4BB0-BB49-C7BD911DCE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8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优先级的顺序是因为运算符优先级：</a:t>
            </a:r>
            <a:r>
              <a:rPr lang="en-US" altLang="zh-CN" dirty="0">
                <a:sym typeface="Wingdings" panose="05000000000000000000" pitchFamily="2" charset="2"/>
              </a:rPr>
              <a:t>() &gt; [] &gt; *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错误语法：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(int *) A[3]; // error: missing token before ‘*’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*(A[3])(); // error: array of functions!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 *A()[3]; // error: function cannot return an array!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修改自丁睿学长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ICS</a:t>
            </a:r>
            <a:r>
              <a:rPr lang="zh-CN" altLang="en-US" dirty="0"/>
              <a:t>小班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39EB9-2AA7-4BB0-BB49-C7BD911DCE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8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9CCD36D4-4A68-45CD-9A50-42D41F6A352B}"/>
              </a:ext>
            </a:extLst>
          </p:cNvPr>
          <p:cNvSpPr/>
          <p:nvPr userDrawn="1"/>
        </p:nvSpPr>
        <p:spPr>
          <a:xfrm>
            <a:off x="-2026" y="6635262"/>
            <a:ext cx="9146027" cy="22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97CA079-3BE5-4F85-99DD-08B2DBDFF236}"/>
              </a:ext>
            </a:extLst>
          </p:cNvPr>
          <p:cNvSpPr/>
          <p:nvPr userDrawn="1"/>
        </p:nvSpPr>
        <p:spPr>
          <a:xfrm>
            <a:off x="1" y="6592613"/>
            <a:ext cx="914602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18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6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8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7543800" cy="773724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8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18AA55B-03C0-49A8-B5A0-AE52D05A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19668"/>
            <a:ext cx="7543800" cy="83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E4CDFA61-F252-408D-A110-13F50765E155}"/>
              </a:ext>
            </a:extLst>
          </p:cNvPr>
          <p:cNvSpPr/>
          <p:nvPr userDrawn="1"/>
        </p:nvSpPr>
        <p:spPr>
          <a:xfrm>
            <a:off x="-2026" y="6635262"/>
            <a:ext cx="9146027" cy="22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4802ACD-70D6-4F89-A36B-A1C10F2C0FA4}"/>
              </a:ext>
            </a:extLst>
          </p:cNvPr>
          <p:cNvSpPr/>
          <p:nvPr userDrawn="1"/>
        </p:nvSpPr>
        <p:spPr>
          <a:xfrm>
            <a:off x="1" y="6592613"/>
            <a:ext cx="914602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283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136DFB7-6934-4939-9521-5F4395AC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19668"/>
            <a:ext cx="7543800" cy="83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E793C0C-741E-47B3-AF8C-6324B147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19668"/>
            <a:ext cx="7543800" cy="83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3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6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D858FDB-228F-4CF7-89D2-A25AB0994811}"/>
              </a:ext>
            </a:extLst>
          </p:cNvPr>
          <p:cNvSpPr/>
          <p:nvPr userDrawn="1"/>
        </p:nvSpPr>
        <p:spPr>
          <a:xfrm>
            <a:off x="-2026" y="6635262"/>
            <a:ext cx="9146027" cy="22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A543526-6411-4265-AA21-B92DCFD67976}"/>
              </a:ext>
            </a:extLst>
          </p:cNvPr>
          <p:cNvSpPr/>
          <p:nvPr userDrawn="1"/>
        </p:nvSpPr>
        <p:spPr>
          <a:xfrm>
            <a:off x="1" y="6592613"/>
            <a:ext cx="914602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91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9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12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5563" y="219668"/>
            <a:ext cx="7543800" cy="83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506F8B-E214-4562-9EFC-5CA9F9C7A4C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4D35A7-A90C-4EBF-8955-FD68D618AC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07913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C39FBA74-88A2-41D9-9C0A-37D69227E7EF}"/>
              </a:ext>
            </a:extLst>
          </p:cNvPr>
          <p:cNvSpPr/>
          <p:nvPr userDrawn="1"/>
        </p:nvSpPr>
        <p:spPr>
          <a:xfrm>
            <a:off x="-2026" y="6635262"/>
            <a:ext cx="9146027" cy="22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F44A27B-FF1D-4796-99B5-F0CF8D513A28}"/>
              </a:ext>
            </a:extLst>
          </p:cNvPr>
          <p:cNvSpPr/>
          <p:nvPr userDrawn="1"/>
        </p:nvSpPr>
        <p:spPr>
          <a:xfrm>
            <a:off x="1" y="6592613"/>
            <a:ext cx="914602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03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1014531"/>
            <a:ext cx="7269480" cy="641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A9880-F3E5-408F-B75D-97A76E88E1E6}"/>
              </a:ext>
            </a:extLst>
          </p:cNvPr>
          <p:cNvGrpSpPr/>
          <p:nvPr/>
        </p:nvGrpSpPr>
        <p:grpSpPr>
          <a:xfrm>
            <a:off x="4572001" y="1983921"/>
            <a:ext cx="4056296" cy="3523593"/>
            <a:chOff x="1342972" y="307911"/>
            <a:chExt cx="9433886" cy="819495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CB934A9-4574-47AE-843F-9DADFC7FA0F4}"/>
                </a:ext>
              </a:extLst>
            </p:cNvPr>
            <p:cNvSpPr/>
            <p:nvPr/>
          </p:nvSpPr>
          <p:spPr>
            <a:xfrm>
              <a:off x="5108244" y="307911"/>
              <a:ext cx="5668614" cy="8194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6AF263-CE43-4224-84B0-D1B8A01B117F}"/>
                </a:ext>
              </a:extLst>
            </p:cNvPr>
            <p:cNvSpPr/>
            <p:nvPr/>
          </p:nvSpPr>
          <p:spPr>
            <a:xfrm>
              <a:off x="1342972" y="2805940"/>
              <a:ext cx="1996751" cy="19967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DBBCB1D-4EEC-4354-A5EF-0E15F9C571A1}"/>
                </a:ext>
              </a:extLst>
            </p:cNvPr>
            <p:cNvCxnSpPr/>
            <p:nvPr/>
          </p:nvCxnSpPr>
          <p:spPr>
            <a:xfrm>
              <a:off x="1846824" y="2291177"/>
              <a:ext cx="0" cy="1212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3103A5-472F-4BB8-8CF8-D3C114710D97}"/>
                </a:ext>
              </a:extLst>
            </p:cNvPr>
            <p:cNvCxnSpPr/>
            <p:nvPr/>
          </p:nvCxnSpPr>
          <p:spPr>
            <a:xfrm>
              <a:off x="1688204" y="3093609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8D3DEA-C495-432E-9AE4-1E08A041EAD5}"/>
                </a:ext>
              </a:extLst>
            </p:cNvPr>
            <p:cNvCxnSpPr/>
            <p:nvPr/>
          </p:nvCxnSpPr>
          <p:spPr>
            <a:xfrm>
              <a:off x="1688204" y="329888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C68CD-D526-4093-8514-702C5E21393E}"/>
                </a:ext>
              </a:extLst>
            </p:cNvPr>
            <p:cNvCxnSpPr/>
            <p:nvPr/>
          </p:nvCxnSpPr>
          <p:spPr>
            <a:xfrm>
              <a:off x="1688204" y="350415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A01271-58AE-43D8-8D55-2D9B61DF1EBE}"/>
                </a:ext>
              </a:extLst>
            </p:cNvPr>
            <p:cNvCxnSpPr/>
            <p:nvPr/>
          </p:nvCxnSpPr>
          <p:spPr>
            <a:xfrm>
              <a:off x="1688204" y="371876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5B9D0E-C36D-461B-887A-23DE35D8E0F2}"/>
                </a:ext>
              </a:extLst>
            </p:cNvPr>
            <p:cNvCxnSpPr/>
            <p:nvPr/>
          </p:nvCxnSpPr>
          <p:spPr>
            <a:xfrm>
              <a:off x="1688204" y="392403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F4AF0D0-A7DB-4F0C-8539-1A6688CB3A85}"/>
                </a:ext>
              </a:extLst>
            </p:cNvPr>
            <p:cNvCxnSpPr/>
            <p:nvPr/>
          </p:nvCxnSpPr>
          <p:spPr>
            <a:xfrm>
              <a:off x="1688204" y="411064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2744B4-078A-4D26-80A8-B6BC5ECC7142}"/>
                </a:ext>
              </a:extLst>
            </p:cNvPr>
            <p:cNvCxnSpPr/>
            <p:nvPr/>
          </p:nvCxnSpPr>
          <p:spPr>
            <a:xfrm>
              <a:off x="1688204" y="432525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BA2E27-6951-4202-B312-930AB958DD99}"/>
                </a:ext>
              </a:extLst>
            </p:cNvPr>
            <p:cNvCxnSpPr/>
            <p:nvPr/>
          </p:nvCxnSpPr>
          <p:spPr>
            <a:xfrm>
              <a:off x="1688204" y="453052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2CC53-B1EE-4A2E-B173-7D29623CEE2A}"/>
                </a:ext>
              </a:extLst>
            </p:cNvPr>
            <p:cNvSpPr/>
            <p:nvPr/>
          </p:nvSpPr>
          <p:spPr>
            <a:xfrm>
              <a:off x="1342972" y="1899291"/>
              <a:ext cx="1035696" cy="3799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PC</a:t>
              </a:r>
              <a:endParaRPr lang="zh-CN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779210-547A-47A2-86C3-87B3958733B5}"/>
                </a:ext>
              </a:extLst>
            </p:cNvPr>
            <p:cNvSpPr/>
            <p:nvPr/>
          </p:nvSpPr>
          <p:spPr>
            <a:xfrm>
              <a:off x="1777648" y="4855791"/>
              <a:ext cx="1127397" cy="6442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13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指令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3B7810-1622-4EBB-973C-DCF502938AE7}"/>
                </a:ext>
              </a:extLst>
            </p:cNvPr>
            <p:cNvSpPr/>
            <p:nvPr/>
          </p:nvSpPr>
          <p:spPr>
            <a:xfrm>
              <a:off x="8687435" y="517552"/>
              <a:ext cx="1872334" cy="7195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en-US" altLang="zh-CN" sz="900" dirty="0"/>
            </a:p>
            <a:p>
              <a:pPr algn="ctr"/>
              <a:endParaRPr lang="zh-CN" altLang="en-US" sz="9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F39FB4-6E7D-4659-BFC1-4CF6B6596B52}"/>
                </a:ext>
              </a:extLst>
            </p:cNvPr>
            <p:cNvSpPr/>
            <p:nvPr/>
          </p:nvSpPr>
          <p:spPr>
            <a:xfrm>
              <a:off x="8690543" y="1084651"/>
              <a:ext cx="1872335" cy="10336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00464C-F568-4ABF-B80D-E8B58D0369C0}"/>
                </a:ext>
              </a:extLst>
            </p:cNvPr>
            <p:cNvSpPr/>
            <p:nvPr/>
          </p:nvSpPr>
          <p:spPr>
            <a:xfrm>
              <a:off x="8690543" y="5651798"/>
              <a:ext cx="1872334" cy="142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</a:rPr>
                <a:t>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8C49EE-0AC5-4AD3-9569-87F055D4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655" y="2118281"/>
              <a:ext cx="0" cy="100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682CA84-1A1F-47A8-81D9-64D4539D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652" y="4802690"/>
              <a:ext cx="0" cy="7768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CC214-B200-4FFD-92DC-01CBA8564629}"/>
                </a:ext>
              </a:extLst>
            </p:cNvPr>
            <p:cNvSpPr/>
            <p:nvPr/>
          </p:nvSpPr>
          <p:spPr>
            <a:xfrm>
              <a:off x="5297341" y="437593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通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0C42D3-B713-4A56-988D-B40604F16950}"/>
                </a:ext>
              </a:extLst>
            </p:cNvPr>
            <p:cNvSpPr/>
            <p:nvPr/>
          </p:nvSpPr>
          <p:spPr>
            <a:xfrm>
              <a:off x="5297341" y="498242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目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94BF04-F477-45D1-B703-875F561AD256}"/>
                </a:ext>
              </a:extLst>
            </p:cNvPr>
            <p:cNvSpPr/>
            <p:nvPr/>
          </p:nvSpPr>
          <p:spPr>
            <a:xfrm>
              <a:off x="5297341" y="467964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DAB1BC-9F00-4E2E-943F-F754568E3955}"/>
                </a:ext>
              </a:extLst>
            </p:cNvPr>
            <p:cNvSpPr/>
            <p:nvPr/>
          </p:nvSpPr>
          <p:spPr>
            <a:xfrm>
              <a:off x="5297341" y="528613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0D54C4-C83C-4394-B77E-00356BA39B64}"/>
                </a:ext>
              </a:extLst>
            </p:cNvPr>
            <p:cNvSpPr/>
            <p:nvPr/>
          </p:nvSpPr>
          <p:spPr>
            <a:xfrm>
              <a:off x="5297341" y="5590256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寄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C17354-5662-4026-9DBD-CF3EFDFDCB7F}"/>
                </a:ext>
              </a:extLst>
            </p:cNvPr>
            <p:cNvSpPr/>
            <p:nvPr/>
          </p:nvSpPr>
          <p:spPr>
            <a:xfrm>
              <a:off x="5297341" y="6196745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5E22C8-D04B-4A8F-954F-6B673E817627}"/>
                </a:ext>
              </a:extLst>
            </p:cNvPr>
            <p:cNvSpPr/>
            <p:nvPr/>
          </p:nvSpPr>
          <p:spPr>
            <a:xfrm>
              <a:off x="5297341" y="5893967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存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9EEA326-7903-4C23-B415-68A98C2F861B}"/>
                </a:ext>
              </a:extLst>
            </p:cNvPr>
            <p:cNvSpPr/>
            <p:nvPr/>
          </p:nvSpPr>
          <p:spPr>
            <a:xfrm>
              <a:off x="3804443" y="4473578"/>
              <a:ext cx="1041273" cy="4121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04F09E-802D-4696-9DB0-B677A5FD6022}"/>
                </a:ext>
              </a:extLst>
            </p:cNvPr>
            <p:cNvSpPr/>
            <p:nvPr/>
          </p:nvSpPr>
          <p:spPr>
            <a:xfrm>
              <a:off x="3679056" y="4021002"/>
              <a:ext cx="1127397" cy="6442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13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</a:t>
              </a:r>
            </a:p>
          </p:txBody>
        </p:sp>
        <p:sp>
          <p:nvSpPr>
            <p:cNvPr id="44" name="箭头: 左右 43">
              <a:extLst>
                <a:ext uri="{FF2B5EF4-FFF2-40B4-BE49-F238E27FC236}">
                  <a16:creationId xmlns:a16="http://schemas.microsoft.com/office/drawing/2014/main" id="{CCDA1DFA-7A0E-4A88-A90C-7BEC22BDE94D}"/>
                </a:ext>
              </a:extLst>
            </p:cNvPr>
            <p:cNvSpPr/>
            <p:nvPr/>
          </p:nvSpPr>
          <p:spPr>
            <a:xfrm>
              <a:off x="7352522" y="5286131"/>
              <a:ext cx="1175658" cy="41212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F017F9-4F5D-412A-82FF-A277798E5626}"/>
                </a:ext>
              </a:extLst>
            </p:cNvPr>
            <p:cNvSpPr/>
            <p:nvPr/>
          </p:nvSpPr>
          <p:spPr>
            <a:xfrm>
              <a:off x="9059900" y="7843107"/>
              <a:ext cx="1127397" cy="6442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13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BAD48B8-B085-4AFF-A128-894C077ACDFF}"/>
                </a:ext>
              </a:extLst>
            </p:cNvPr>
            <p:cNvSpPr/>
            <p:nvPr/>
          </p:nvSpPr>
          <p:spPr>
            <a:xfrm>
              <a:off x="3679054" y="1404406"/>
              <a:ext cx="1127397" cy="6442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13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影响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F7B1374-356B-477F-B842-21363B9198C1}"/>
                </a:ext>
              </a:extLst>
            </p:cNvPr>
            <p:cNvSpPr/>
            <p:nvPr/>
          </p:nvSpPr>
          <p:spPr>
            <a:xfrm>
              <a:off x="7789469" y="4769871"/>
              <a:ext cx="322264" cy="53685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endParaRPr lang="zh-CN" altLang="en-US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EE88815A-8B0D-4715-AF94-8CD7851E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983921"/>
            <a:ext cx="4176317" cy="36502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250" dirty="0"/>
              <a:t>一种不严格的理解方式（在学完</a:t>
            </a:r>
            <a:r>
              <a:rPr lang="en-US" altLang="zh-CN" sz="2250" dirty="0"/>
              <a:t>Cache</a:t>
            </a:r>
            <a:r>
              <a:rPr lang="zh-CN" altLang="en-US" sz="2250" dirty="0"/>
              <a:t>和链接之后会严格化）</a:t>
            </a:r>
            <a:endParaRPr lang="en-US" altLang="zh-CN" sz="2250" dirty="0"/>
          </a:p>
          <a:p>
            <a:pPr>
              <a:lnSpc>
                <a:spcPct val="120000"/>
              </a:lnSpc>
            </a:pPr>
            <a:r>
              <a:rPr lang="en-US" altLang="zh-CN" sz="1800" dirty="0"/>
              <a:t>PC</a:t>
            </a:r>
            <a:r>
              <a:rPr lang="zh-CN" altLang="en-US" sz="1800" dirty="0"/>
              <a:t>指向可执行的代码段。处理器从</a:t>
            </a:r>
            <a:r>
              <a:rPr lang="en-US" altLang="zh-CN" sz="1800" dirty="0"/>
              <a:t>PC</a:t>
            </a:r>
            <a:r>
              <a:rPr lang="zh-CN" altLang="en-US" sz="1800" dirty="0"/>
              <a:t>的位置读到指令，然后执行指令（如把内存中的数据读入寄存器，寄存器中数据写入内容，寄存器之间做操作等）。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指令执行过程中可能设置条件码，这些条件码可能影响</a:t>
            </a:r>
            <a:r>
              <a:rPr lang="en-US" altLang="zh-CN" sz="1800" dirty="0"/>
              <a:t>PC</a:t>
            </a:r>
            <a:r>
              <a:rPr lang="zh-CN" altLang="en-US" sz="1800" dirty="0"/>
              <a:t>指向的位置（指令的执行顺序不止依赖于代码，还可能依赖于所给的数据）</a:t>
            </a:r>
            <a:endParaRPr lang="en-US" altLang="zh-CN" sz="18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838EEF-8088-4E96-8A11-60EA5D542700}"/>
              </a:ext>
            </a:extLst>
          </p:cNvPr>
          <p:cNvSpPr/>
          <p:nvPr/>
        </p:nvSpPr>
        <p:spPr>
          <a:xfrm>
            <a:off x="6431474" y="2664010"/>
            <a:ext cx="188283" cy="1820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条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DBE6C-7856-4F31-A918-20A66EA28766}"/>
              </a:ext>
            </a:extLst>
          </p:cNvPr>
          <p:cNvSpPr/>
          <p:nvPr/>
        </p:nvSpPr>
        <p:spPr>
          <a:xfrm>
            <a:off x="6612310" y="2664010"/>
            <a:ext cx="188283" cy="1820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CBF1F-091A-4D2B-8CCF-14F4FAD22F3A}"/>
              </a:ext>
            </a:extLst>
          </p:cNvPr>
          <p:cNvSpPr/>
          <p:nvPr/>
        </p:nvSpPr>
        <p:spPr>
          <a:xfrm>
            <a:off x="6793145" y="2664010"/>
            <a:ext cx="188283" cy="1820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码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2B4CD6E-BF89-4856-999D-9B0FC76FA4AF}"/>
              </a:ext>
            </a:extLst>
          </p:cNvPr>
          <p:cNvSpPr/>
          <p:nvPr/>
        </p:nvSpPr>
        <p:spPr>
          <a:xfrm rot="10800000">
            <a:off x="5257836" y="2671696"/>
            <a:ext cx="1108758" cy="182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158884-579A-4C77-9787-FC75DA21C5C7}"/>
              </a:ext>
            </a:extLst>
          </p:cNvPr>
          <p:cNvSpPr/>
          <p:nvPr/>
        </p:nvSpPr>
        <p:spPr>
          <a:xfrm>
            <a:off x="110730" y="91201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60057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78" y="1983921"/>
            <a:ext cx="4658543" cy="36502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call</a:t>
            </a:r>
            <a:r>
              <a:rPr lang="zh-CN" altLang="en-US" sz="1800" dirty="0"/>
              <a:t>指令</a:t>
            </a:r>
            <a:endParaRPr lang="en-US" altLang="zh-CN" sz="1800" dirty="0"/>
          </a:p>
          <a:p>
            <a:pPr lvl="1"/>
            <a:r>
              <a:rPr lang="zh-CN" altLang="en-US" dirty="0"/>
              <a:t>参数压栈（参数大于</a:t>
            </a:r>
            <a:r>
              <a:rPr lang="en-US" altLang="zh-CN" dirty="0"/>
              <a:t>6</a:t>
            </a:r>
            <a:r>
              <a:rPr lang="zh-CN" altLang="en-US" dirty="0"/>
              <a:t>个时，按照地址由低到高的顺序存储在栈中，栈上数据</a:t>
            </a:r>
            <a:r>
              <a:rPr lang="en-US" altLang="zh-CN" dirty="0"/>
              <a:t>8</a:t>
            </a:r>
            <a:r>
              <a:rPr lang="zh-CN" altLang="en-US" dirty="0"/>
              <a:t>字节对齐）</a:t>
            </a:r>
            <a:endParaRPr lang="en-US" altLang="zh-CN" dirty="0"/>
          </a:p>
          <a:p>
            <a:pPr lvl="1"/>
            <a:r>
              <a:rPr lang="zh-CN" altLang="en-US" dirty="0"/>
              <a:t>返回地址入栈（注意是下一条指令的地址，不是当前指令的地址）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r>
              <a:rPr lang="zh-CN" altLang="en-US" dirty="0"/>
              <a:t>其他操作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栈上局部存储（</a:t>
            </a:r>
            <a:r>
              <a:rPr lang="en-US" altLang="zh-CN" sz="1800" dirty="0"/>
              <a:t>64</a:t>
            </a:r>
            <a:r>
              <a:rPr lang="zh-CN" altLang="en-US" sz="1800" dirty="0"/>
              <a:t>位为例）</a:t>
            </a:r>
            <a:endParaRPr lang="en-US" altLang="zh-CN" sz="1800" dirty="0"/>
          </a:p>
          <a:p>
            <a:pPr lvl="1"/>
            <a:r>
              <a:rPr lang="zh-CN" altLang="en-US" dirty="0"/>
              <a:t>寄存器传参 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 %</a:t>
            </a:r>
            <a:r>
              <a:rPr lang="en-US" altLang="zh-CN" dirty="0" err="1"/>
              <a:t>rsi</a:t>
            </a:r>
            <a:r>
              <a:rPr lang="en-US" altLang="zh-CN" dirty="0"/>
              <a:t> %</a:t>
            </a:r>
            <a:r>
              <a:rPr lang="en-US" altLang="zh-CN" dirty="0" err="1"/>
              <a:t>rdx</a:t>
            </a:r>
            <a:r>
              <a:rPr lang="en-US" altLang="zh-CN" dirty="0"/>
              <a:t> %</a:t>
            </a:r>
            <a:r>
              <a:rPr lang="en-US" altLang="zh-CN" dirty="0" err="1"/>
              <a:t>rcx</a:t>
            </a:r>
            <a:r>
              <a:rPr lang="zh-CN" altLang="en-US" dirty="0"/>
              <a:t> </a:t>
            </a:r>
            <a:r>
              <a:rPr lang="en-US" altLang="zh-CN" dirty="0"/>
              <a:t>%r8 %r9</a:t>
            </a:r>
          </a:p>
          <a:p>
            <a:pPr lvl="1"/>
            <a:r>
              <a:rPr lang="zh-CN" altLang="en-US" dirty="0"/>
              <a:t>返回值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lvl="1"/>
            <a:r>
              <a:rPr lang="zh-CN" altLang="en-US" dirty="0"/>
              <a:t>被调用者保存寄存器：</a:t>
            </a:r>
            <a:r>
              <a:rPr lang="en-US" altLang="zh-CN" dirty="0"/>
              <a:t>%</a:t>
            </a:r>
            <a:r>
              <a:rPr lang="en-US" altLang="zh-CN" dirty="0" err="1"/>
              <a:t>rbx</a:t>
            </a:r>
            <a:r>
              <a:rPr lang="en-US" altLang="zh-CN" dirty="0"/>
              <a:t> %</a:t>
            </a:r>
            <a:r>
              <a:rPr lang="en-US" altLang="zh-CN" dirty="0" err="1"/>
              <a:t>rbp</a:t>
            </a:r>
            <a:r>
              <a:rPr lang="en-US" altLang="zh-CN" dirty="0"/>
              <a:t> %r12-%r15</a:t>
            </a:r>
            <a:r>
              <a:rPr lang="zh-CN" altLang="en-US" dirty="0"/>
              <a:t>；调用者保存寄存器：除了</a:t>
            </a:r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的其他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sz="135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3AF85-549A-42A1-90E7-23EBF5A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46" y="1255742"/>
            <a:ext cx="3008087" cy="43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C4002-3DB6-4048-BDCC-95F81DCB9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Prog: </a:t>
            </a:r>
            <a:br>
              <a:rPr lang="en-US" altLang="zh-CN" dirty="0"/>
            </a:br>
            <a:r>
              <a:rPr lang="en-US" altLang="zh-CN" dirty="0"/>
              <a:t>Data &amp; Advanced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328686-8056-4C16-B172-633C519D6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TA:</a:t>
            </a:r>
            <a:r>
              <a:rPr lang="zh-CN" altLang="en-US" dirty="0"/>
              <a:t> 王非石 朱睿冬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0E4AA7-7478-412B-972B-B77C78FDF11E}"/>
              </a:ext>
            </a:extLst>
          </p:cNvPr>
          <p:cNvSpPr/>
          <p:nvPr/>
        </p:nvSpPr>
        <p:spPr>
          <a:xfrm>
            <a:off x="483097" y="297287"/>
            <a:ext cx="1823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858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B512A-7A2B-4633-9BB0-0E1CC5D2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182955"/>
            <a:ext cx="10058400" cy="86398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Outline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5F7AE-22B3-48BB-AEBE-61429C20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49" y="210592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Floating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*</a:t>
            </a:r>
            <a:r>
              <a:rPr lang="en-US" altLang="zh-CN" sz="2000" dirty="0"/>
              <a:t>Additional Exercise : Pointers &amp; Dereference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可变长栈帧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Buffer Overflow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*Memory Layout</a:t>
            </a:r>
          </a:p>
        </p:txBody>
      </p:sp>
    </p:spTree>
    <p:extLst>
      <p:ext uri="{BB962C8B-B14F-4D97-AF65-F5344CB8AC3E}">
        <p14:creationId xmlns:p14="http://schemas.microsoft.com/office/powerpoint/2010/main" val="33516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0A70E-803D-467E-9435-9350ED2A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094"/>
            <a:ext cx="7543800" cy="748455"/>
          </a:xfrm>
        </p:spPr>
        <p:txBody>
          <a:bodyPr/>
          <a:lstStyle/>
          <a:p>
            <a:pPr marL="119063" indent="-119063" defTabSz="457200" fontAlgn="base"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/>
                </a:solidFill>
              </a:rPr>
              <a:t>定长数组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44807-716E-4F23-A93F-6AEBA90D0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238" y="1201362"/>
            <a:ext cx="2992762" cy="48610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5BE6C9-E819-4D7F-98FB-C5044B00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8" y="1532964"/>
            <a:ext cx="5828564" cy="2220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400C63-9BC1-4BDD-883A-078B90E8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8" y="3888651"/>
            <a:ext cx="6009116" cy="2686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66A054-6815-4356-B6A3-01D7AA3A6D29}"/>
              </a:ext>
            </a:extLst>
          </p:cNvPr>
          <p:cNvSpPr txBox="1"/>
          <p:nvPr/>
        </p:nvSpPr>
        <p:spPr>
          <a:xfrm>
            <a:off x="6448616" y="2346456"/>
            <a:ext cx="197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3E530B-FF06-4E33-BEB6-5137404AFA99}"/>
              </a:ext>
            </a:extLst>
          </p:cNvPr>
          <p:cNvSpPr txBox="1"/>
          <p:nvPr/>
        </p:nvSpPr>
        <p:spPr>
          <a:xfrm>
            <a:off x="6448615" y="4862336"/>
            <a:ext cx="197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优化后的代码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3E56F5-E54A-4AEE-9520-970549D76CA8}"/>
              </a:ext>
            </a:extLst>
          </p:cNvPr>
          <p:cNvSpPr txBox="1"/>
          <p:nvPr/>
        </p:nvSpPr>
        <p:spPr>
          <a:xfrm>
            <a:off x="139811" y="1075082"/>
            <a:ext cx="496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循环遍历定长数组时，编译器会进行优化！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5BAB29-94A2-4F51-8A46-D7634CE23E43}"/>
              </a:ext>
            </a:extLst>
          </p:cNvPr>
          <p:cNvSpPr/>
          <p:nvPr/>
        </p:nvSpPr>
        <p:spPr>
          <a:xfrm>
            <a:off x="877229" y="5716859"/>
            <a:ext cx="944137" cy="233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4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0A70E-803D-467E-9435-9350ED2A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094"/>
            <a:ext cx="7543800" cy="748455"/>
          </a:xfrm>
        </p:spPr>
        <p:txBody>
          <a:bodyPr/>
          <a:lstStyle/>
          <a:p>
            <a:pPr marL="119063" indent="-119063" defTabSz="457200" fontAlgn="base"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/>
                </a:solidFill>
              </a:rPr>
              <a:t>定长数组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44807-716E-4F23-A93F-6AEBA90D0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11" y="1786081"/>
            <a:ext cx="4550691" cy="739153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3E56F5-E54A-4AEE-9520-970549D76CA8}"/>
              </a:ext>
            </a:extLst>
          </p:cNvPr>
          <p:cNvSpPr txBox="1"/>
          <p:nvPr/>
        </p:nvSpPr>
        <p:spPr>
          <a:xfrm>
            <a:off x="139811" y="1075082"/>
            <a:ext cx="496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访问定长的高维数组时，编译器会进行优化！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F11DAF-08B6-4350-8676-8EACD739C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61"/>
          <a:stretch/>
        </p:blipFill>
        <p:spPr>
          <a:xfrm>
            <a:off x="22860" y="2577748"/>
            <a:ext cx="9144000" cy="351003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A012591-915F-4F65-86D8-5EFB08B4F466}"/>
              </a:ext>
            </a:extLst>
          </p:cNvPr>
          <p:cNvSpPr/>
          <p:nvPr/>
        </p:nvSpPr>
        <p:spPr>
          <a:xfrm>
            <a:off x="560336" y="4564567"/>
            <a:ext cx="2695820" cy="394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1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2697F-5F07-4C75-ABFA-07433C4C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2" y="193458"/>
            <a:ext cx="8716537" cy="863985"/>
          </a:xfrm>
        </p:spPr>
        <p:txBody>
          <a:bodyPr>
            <a:normAutofit/>
          </a:bodyPr>
          <a:lstStyle/>
          <a:p>
            <a:pPr marL="119063" indent="-119063" defTabSz="457200" fontAlgn="base"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/>
                </a:solidFill>
                <a:sym typeface="Calibri Bold" charset="0"/>
              </a:rPr>
              <a:t>可变长数组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D6486C-1085-4490-9EFA-60B677EE6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570" y="1464381"/>
            <a:ext cx="6898859" cy="109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5001-E858-4DBC-84B7-1C5CB72E5621}"/>
              </a:ext>
            </a:extLst>
          </p:cNvPr>
          <p:cNvGrpSpPr/>
          <p:nvPr/>
        </p:nvGrpSpPr>
        <p:grpSpPr>
          <a:xfrm>
            <a:off x="166385" y="2836054"/>
            <a:ext cx="8811227" cy="2389350"/>
            <a:chOff x="166385" y="2836054"/>
            <a:chExt cx="8811227" cy="23893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5D2563-2881-4B6A-940D-C1D839E2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85" y="2836054"/>
              <a:ext cx="8811227" cy="23893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BFB8F9-B34A-46DA-A22A-F1D7A96FF145}"/>
                </a:ext>
              </a:extLst>
            </p:cNvPr>
            <p:cNvSpPr/>
            <p:nvPr/>
          </p:nvSpPr>
          <p:spPr>
            <a:xfrm>
              <a:off x="966439" y="3863460"/>
              <a:ext cx="944137" cy="3345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6F92B5C-75F2-4CF5-B959-4A2E6A6270D0}"/>
              </a:ext>
            </a:extLst>
          </p:cNvPr>
          <p:cNvSpPr txBox="1"/>
          <p:nvPr/>
        </p:nvSpPr>
        <p:spPr>
          <a:xfrm>
            <a:off x="1256370" y="5627649"/>
            <a:ext cx="597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由于不定长，编译器不能用</a:t>
            </a:r>
            <a:r>
              <a:rPr lang="en-US" altLang="zh-CN" dirty="0" err="1"/>
              <a:t>sal</a:t>
            </a:r>
            <a:r>
              <a:rPr lang="zh-CN" altLang="en-US" dirty="0"/>
              <a:t>，</a:t>
            </a:r>
            <a:r>
              <a:rPr lang="en-US" altLang="zh-CN" dirty="0" err="1"/>
              <a:t>leaq</a:t>
            </a:r>
            <a:r>
              <a:rPr lang="zh-CN" altLang="en-US" dirty="0"/>
              <a:t>等指令加速乘法，被迫使用较慢的</a:t>
            </a:r>
            <a:r>
              <a:rPr lang="en-US" altLang="zh-CN" dirty="0" err="1"/>
              <a:t>imulq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9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CE446D-D6E1-436A-AA8E-0828EA49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Structure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9D9104-1D69-4F6E-8F82-474697C8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682"/>
            <a:ext cx="9144000" cy="3663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94ADE6-9F12-44EC-BFD5-ACB440DF1560}"/>
              </a:ext>
            </a:extLst>
          </p:cNvPr>
          <p:cNvSpPr txBox="1"/>
          <p:nvPr/>
        </p:nvSpPr>
        <p:spPr>
          <a:xfrm>
            <a:off x="613317" y="5249321"/>
            <a:ext cx="5616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200" b="0" i="0" u="none" strike="noStrike" baseline="0" dirty="0">
              <a:solidFill>
                <a:srgbClr val="000000"/>
              </a:solidFill>
              <a:latin typeface="微软雅黑..."/>
            </a:endParaRPr>
          </a:p>
          <a:p>
            <a:r>
              <a:rPr lang="zh-CN" altLang="en-US" sz="1800" b="0" i="0" u="none" strike="noStrike" baseline="0" dirty="0">
                <a:latin typeface="微软雅黑..."/>
              </a:rPr>
              <a:t> ！注意结构的末尾可能需要对齐（结构数组）</a:t>
            </a:r>
            <a:endParaRPr lang="en-US" altLang="zh-CN" sz="1800" b="0" i="0" u="none" strike="noStrike" baseline="0" dirty="0">
              <a:latin typeface="微软雅黑..."/>
            </a:endParaRPr>
          </a:p>
          <a:p>
            <a:r>
              <a:rPr lang="zh-CN" altLang="en-US" dirty="0">
                <a:latin typeface="微软雅黑..."/>
              </a:rPr>
              <a:t> ！注意栈上的参数值总是</a:t>
            </a:r>
            <a:r>
              <a:rPr lang="en-US" altLang="zh-CN" dirty="0">
                <a:latin typeface="微软雅黑..."/>
              </a:rPr>
              <a:t>8</a:t>
            </a:r>
            <a:r>
              <a:rPr lang="zh-CN" altLang="en-US" dirty="0">
                <a:latin typeface="微软雅黑..."/>
              </a:rPr>
              <a:t>字节对齐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60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5CF296-4C45-4A71-9E47-CEB135EA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28678"/>
            <a:ext cx="9129169" cy="3751009"/>
          </a:xfr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DB7470B3-10A0-4E3B-A567-C304901D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19668"/>
            <a:ext cx="7543800" cy="83404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Structure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7593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49AC627-7D49-4239-8E24-C079A128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Union</a:t>
            </a:r>
            <a:endParaRPr lang="zh-CN" altLang="en-US" sz="3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24025F-C04F-418A-86FE-A06DC1714770}"/>
              </a:ext>
            </a:extLst>
          </p:cNvPr>
          <p:cNvSpPr txBox="1"/>
          <p:nvPr/>
        </p:nvSpPr>
        <p:spPr>
          <a:xfrm>
            <a:off x="865563" y="1144859"/>
            <a:ext cx="652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Union</a:t>
            </a:r>
            <a:r>
              <a:rPr lang="zh-CN" altLang="en-US" dirty="0"/>
              <a:t>中所有成员都从低地址开始存放，可据此判断大端</a:t>
            </a:r>
            <a:r>
              <a:rPr lang="en-US" altLang="zh-CN" dirty="0"/>
              <a:t>/</a:t>
            </a:r>
            <a:r>
              <a:rPr lang="zh-CN" altLang="en-US" dirty="0"/>
              <a:t>小端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87395B-DBC8-4DE3-B29B-DB2D5F20B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6" t="13475" r="9647" b="36138"/>
          <a:stretch/>
        </p:blipFill>
        <p:spPr>
          <a:xfrm>
            <a:off x="4256228" y="2252537"/>
            <a:ext cx="3676006" cy="1458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A5AE75-9BA0-4923-B4FC-6B0A52481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3" t="10668" r="9732" b="40992"/>
          <a:stretch/>
        </p:blipFill>
        <p:spPr>
          <a:xfrm>
            <a:off x="408878" y="2261570"/>
            <a:ext cx="3562256" cy="1449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2BDBEF-BD69-45FA-B99B-A26F9CBD17F7}"/>
              </a:ext>
            </a:extLst>
          </p:cNvPr>
          <p:cNvSpPr txBox="1"/>
          <p:nvPr/>
        </p:nvSpPr>
        <p:spPr>
          <a:xfrm>
            <a:off x="408878" y="1814431"/>
            <a:ext cx="15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Big Endian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DF146F-5DA3-4AC7-B2C7-2FCEA997273A}"/>
              </a:ext>
            </a:extLst>
          </p:cNvPr>
          <p:cNvSpPr txBox="1"/>
          <p:nvPr/>
        </p:nvSpPr>
        <p:spPr>
          <a:xfrm>
            <a:off x="4256228" y="1836415"/>
            <a:ext cx="15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Little Endian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4C5A9-57E7-4F5F-A631-DA7219F1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" t="63828" r="7008" b="1393"/>
          <a:stretch/>
        </p:blipFill>
        <p:spPr>
          <a:xfrm>
            <a:off x="4156935" y="3765652"/>
            <a:ext cx="4987065" cy="1046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64C5ED-6A29-493E-B49E-C3ABF22AD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11" b="3226"/>
          <a:stretch/>
        </p:blipFill>
        <p:spPr>
          <a:xfrm>
            <a:off x="275318" y="4866615"/>
            <a:ext cx="5818913" cy="11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CC894C-86CD-4ED0-8E47-9681F77D0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15" y="1285120"/>
            <a:ext cx="4098445" cy="4023360"/>
          </a:xfrm>
        </p:spPr>
        <p:txBody>
          <a:bodyPr/>
          <a:lstStyle/>
          <a:p>
            <a:r>
              <a:rPr lang="en-US" altLang="zh-CN" dirty="0"/>
              <a:t>%xmm0 </a:t>
            </a:r>
            <a:r>
              <a:rPr lang="zh-CN" altLang="en-US" dirty="0"/>
              <a:t>返回值</a:t>
            </a:r>
          </a:p>
          <a:p>
            <a:r>
              <a:rPr lang="en-US" altLang="zh-CN" dirty="0"/>
              <a:t>%xmm0~7 8</a:t>
            </a:r>
            <a:r>
              <a:rPr lang="zh-CN" altLang="en-US" dirty="0"/>
              <a:t>个参数</a:t>
            </a:r>
            <a:endParaRPr lang="en-US" altLang="zh-CN" dirty="0"/>
          </a:p>
          <a:p>
            <a:r>
              <a:rPr lang="en-US" altLang="zh-CN" dirty="0"/>
              <a:t>%xmm0~15 </a:t>
            </a:r>
            <a:r>
              <a:rPr lang="zh-CN" altLang="en-US" dirty="0"/>
              <a:t>所有均为</a:t>
            </a:r>
            <a:r>
              <a:rPr lang="en-US" altLang="zh-CN" dirty="0"/>
              <a:t>caller saved</a:t>
            </a:r>
          </a:p>
          <a:p>
            <a:endParaRPr lang="en-US" altLang="zh-CN" dirty="0"/>
          </a:p>
          <a:p>
            <a:r>
              <a:rPr lang="zh-CN" altLang="en-US" dirty="0"/>
              <a:t>这部分了解即可，</a:t>
            </a:r>
            <a:br>
              <a:rPr lang="en-US" altLang="zh-CN" dirty="0"/>
            </a:br>
            <a:r>
              <a:rPr lang="zh-CN" altLang="en-US" dirty="0"/>
              <a:t>往年没有深入考察过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1AFE42-1974-4409-93E7-4D67855F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Floating Point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59FED4-925D-4141-985F-11673B2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5" y="89208"/>
            <a:ext cx="3421048" cy="3942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C6D9A-06B6-4114-8F20-B0DDABE4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4" y="4076046"/>
            <a:ext cx="8638478" cy="24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3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1138093-E562-4127-9E47-53AE06179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位移改变条件码：</a:t>
            </a:r>
            <a:r>
              <a:rPr lang="en-US" altLang="zh-CN" dirty="0"/>
              <a:t>CF</a:t>
            </a:r>
            <a:r>
              <a:rPr lang="zh-CN" altLang="en-US" dirty="0"/>
              <a:t>确实是最后一个被移出的位，手册规范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寄存器是唯一被所有过程共享的资源（</a:t>
            </a:r>
            <a:r>
              <a:rPr lang="en-US" altLang="zh-CN" dirty="0"/>
              <a:t>×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系翻译错误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对齐问题</a:t>
            </a:r>
            <a:endParaRPr lang="en-US" altLang="zh-CN" dirty="0"/>
          </a:p>
          <a:p>
            <a:r>
              <a:rPr lang="zh-CN" altLang="en-US" dirty="0"/>
              <a:t>通过栈传递参数时，所有的数据大小都向</a:t>
            </a:r>
            <a:r>
              <a:rPr lang="en-US" altLang="zh-CN" dirty="0"/>
              <a:t>8</a:t>
            </a:r>
            <a:r>
              <a:rPr lang="zh-CN" altLang="en-US" dirty="0"/>
              <a:t>的倍数对齐（</a:t>
            </a:r>
            <a:r>
              <a:rPr lang="en-US" altLang="zh-CN" dirty="0"/>
              <a:t>p169</a:t>
            </a:r>
            <a:r>
              <a:rPr lang="zh-CN" altLang="en-US" dirty="0"/>
              <a:t>第一行）</a:t>
            </a:r>
            <a:endParaRPr lang="en-US" altLang="zh-CN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3494BF-BA94-471C-B470-64FC71D72AD9}"/>
              </a:ext>
            </a:extLst>
          </p:cNvPr>
          <p:cNvSpPr/>
          <p:nvPr/>
        </p:nvSpPr>
        <p:spPr>
          <a:xfrm>
            <a:off x="1149476" y="9120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勘误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9F2975A-F0AA-4306-939D-09237DE0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3399692"/>
            <a:ext cx="8512278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0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DF2BD-CC69-40D3-B171-5C9B1152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094"/>
            <a:ext cx="8432552" cy="748455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Additional Exercise : Pointers &amp; Dereference</a:t>
            </a:r>
            <a:endParaRPr lang="zh-CN" altLang="en-US" sz="36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19A0C99-C96E-4344-B9DD-F8575FF0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79761"/>
              </p:ext>
            </p:extLst>
          </p:nvPr>
        </p:nvGraphicFramePr>
        <p:xfrm>
          <a:off x="150434" y="4750260"/>
          <a:ext cx="8843133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7711">
                  <a:extLst>
                    <a:ext uri="{9D8B030D-6E8A-4147-A177-3AD203B41FA5}">
                      <a16:colId xmlns:a16="http://schemas.microsoft.com/office/drawing/2014/main" val="270569557"/>
                    </a:ext>
                  </a:extLst>
                </a:gridCol>
                <a:gridCol w="2947711">
                  <a:extLst>
                    <a:ext uri="{9D8B030D-6E8A-4147-A177-3AD203B41FA5}">
                      <a16:colId xmlns:a16="http://schemas.microsoft.com/office/drawing/2014/main" val="2957342734"/>
                    </a:ext>
                  </a:extLst>
                </a:gridCol>
                <a:gridCol w="2947711">
                  <a:extLst>
                    <a:ext uri="{9D8B030D-6E8A-4147-A177-3AD203B41FA5}">
                      <a16:colId xmlns:a16="http://schemas.microsoft.com/office/drawing/2014/main" val="596947836"/>
                    </a:ext>
                  </a:extLst>
                </a:gridCol>
              </a:tblGrid>
              <a:tr h="364200">
                <a:tc>
                  <a:txBody>
                    <a:bodyPr/>
                    <a:lstStyle/>
                    <a:p>
                      <a:r>
                        <a:rPr lang="en-US" altLang="zh-CN" dirty="0"/>
                        <a:t>Operator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Read as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Priority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579882"/>
                  </a:ext>
                </a:extLst>
              </a:tr>
              <a:tr h="63735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 A(parameters)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Function with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parameters</a:t>
                      </a:r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 and return type </a:t>
                      </a:r>
                      <a:r>
                        <a:rPr lang="en-US" altLang="zh-CN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7337780"/>
                  </a:ext>
                </a:extLst>
              </a:tr>
              <a:tr h="36420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 [N]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9122195"/>
                  </a:ext>
                </a:extLst>
              </a:tr>
              <a:tr h="36420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Pointer to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482639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455EB41-E522-4AD6-9CA0-ED72EFC50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962401"/>
              </p:ext>
            </p:extLst>
          </p:nvPr>
        </p:nvGraphicFramePr>
        <p:xfrm>
          <a:off x="150434" y="1239060"/>
          <a:ext cx="8843133" cy="2924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4057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347307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5271769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35885"/>
                  </a:ext>
                </a:extLst>
              </a:tr>
              <a:tr h="378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03295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7122731-8F1D-4BC1-91E3-27664A4B1EF9}"/>
              </a:ext>
            </a:extLst>
          </p:cNvPr>
          <p:cNvSpPr txBox="1"/>
          <p:nvPr/>
        </p:nvSpPr>
        <p:spPr>
          <a:xfrm>
            <a:off x="83527" y="4380928"/>
            <a:ext cx="2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Hint: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85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19A0C99-C96E-4344-B9DD-F8575FF0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41883"/>
              </p:ext>
            </p:extLst>
          </p:nvPr>
        </p:nvGraphicFramePr>
        <p:xfrm>
          <a:off x="150434" y="4750260"/>
          <a:ext cx="8843133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7711">
                  <a:extLst>
                    <a:ext uri="{9D8B030D-6E8A-4147-A177-3AD203B41FA5}">
                      <a16:colId xmlns:a16="http://schemas.microsoft.com/office/drawing/2014/main" val="270569557"/>
                    </a:ext>
                  </a:extLst>
                </a:gridCol>
                <a:gridCol w="2947711">
                  <a:extLst>
                    <a:ext uri="{9D8B030D-6E8A-4147-A177-3AD203B41FA5}">
                      <a16:colId xmlns:a16="http://schemas.microsoft.com/office/drawing/2014/main" val="2957342734"/>
                    </a:ext>
                  </a:extLst>
                </a:gridCol>
                <a:gridCol w="2947711">
                  <a:extLst>
                    <a:ext uri="{9D8B030D-6E8A-4147-A177-3AD203B41FA5}">
                      <a16:colId xmlns:a16="http://schemas.microsoft.com/office/drawing/2014/main" val="596947836"/>
                    </a:ext>
                  </a:extLst>
                </a:gridCol>
              </a:tblGrid>
              <a:tr h="364200">
                <a:tc>
                  <a:txBody>
                    <a:bodyPr/>
                    <a:lstStyle/>
                    <a:p>
                      <a:r>
                        <a:rPr lang="en-US" altLang="zh-CN" dirty="0"/>
                        <a:t>Operator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Read as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Priority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579882"/>
                  </a:ext>
                </a:extLst>
              </a:tr>
              <a:tr h="63735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 A(parameters)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Function with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parameters</a:t>
                      </a:r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 and return type </a:t>
                      </a:r>
                      <a:r>
                        <a:rPr lang="en-US" altLang="zh-CN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7337780"/>
                  </a:ext>
                </a:extLst>
              </a:tr>
              <a:tr h="36420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 [N]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9122195"/>
                  </a:ext>
                </a:extLst>
              </a:tr>
              <a:tr h="36420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Pointer to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482639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455EB41-E522-4AD6-9CA0-ED72EFC50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87448"/>
              </p:ext>
            </p:extLst>
          </p:nvPr>
        </p:nvGraphicFramePr>
        <p:xfrm>
          <a:off x="150434" y="1239060"/>
          <a:ext cx="8843133" cy="2924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4057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347307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5271769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int*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Pointer to array of 3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pointers to a function with no parameter and return type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35885"/>
                  </a:ext>
                </a:extLst>
              </a:tr>
              <a:tr h="378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size 3 pointers to array of size 5 of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03295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7122731-8F1D-4BC1-91E3-27664A4B1EF9}"/>
              </a:ext>
            </a:extLst>
          </p:cNvPr>
          <p:cNvSpPr txBox="1"/>
          <p:nvPr/>
        </p:nvSpPr>
        <p:spPr>
          <a:xfrm>
            <a:off x="83527" y="4380928"/>
            <a:ext cx="2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Hint: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CFEDF14-1870-4E20-9954-4C078D4AB3BC}"/>
              </a:ext>
            </a:extLst>
          </p:cNvPr>
          <p:cNvSpPr txBox="1">
            <a:spLocks/>
          </p:cNvSpPr>
          <p:nvPr/>
        </p:nvSpPr>
        <p:spPr>
          <a:xfrm>
            <a:off x="822960" y="285094"/>
            <a:ext cx="8432552" cy="7484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/>
              <a:t>Additional Exercise : Pointers &amp; Dereference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15418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1CFEDF14-1870-4E20-9954-4C078D4AB3BC}"/>
              </a:ext>
            </a:extLst>
          </p:cNvPr>
          <p:cNvSpPr txBox="1">
            <a:spLocks/>
          </p:cNvSpPr>
          <p:nvPr/>
        </p:nvSpPr>
        <p:spPr>
          <a:xfrm>
            <a:off x="822960" y="285094"/>
            <a:ext cx="8432552" cy="7484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素材扩展，不讲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1DB397-E09E-4CAC-AA6B-692DEB47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3" y="1145604"/>
            <a:ext cx="8224292" cy="49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C647F9-26C3-486B-A990-0A074ED7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14" y="-114353"/>
            <a:ext cx="838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063" indent="-119063">
              <a:defRPr/>
            </a:pPr>
            <a:r>
              <a:rPr lang="zh-CN" altLang="en-US" dirty="0"/>
              <a:t>可变长栈帧</a:t>
            </a:r>
            <a:endParaRPr lang="en-US" kern="0" dirty="0">
              <a:solidFill>
                <a:srgbClr val="000000"/>
              </a:solidFill>
              <a:latin typeface="Calibri 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CDC65D-0716-450F-ADE0-5B317B4B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020"/>
            <a:ext cx="6366309" cy="5931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9EF65A-3A1F-4A76-93A5-C73E8328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51" y="208248"/>
            <a:ext cx="3899584" cy="18914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3D000B-7117-43C0-8629-697BDFEF1E0E}"/>
              </a:ext>
            </a:extLst>
          </p:cNvPr>
          <p:cNvSpPr/>
          <p:nvPr/>
        </p:nvSpPr>
        <p:spPr>
          <a:xfrm>
            <a:off x="5454383" y="716639"/>
            <a:ext cx="1123141" cy="213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092259-0004-40C2-9F33-2C06D8301C32}"/>
              </a:ext>
            </a:extLst>
          </p:cNvPr>
          <p:cNvSpPr/>
          <p:nvPr/>
        </p:nvSpPr>
        <p:spPr>
          <a:xfrm>
            <a:off x="511000" y="1608420"/>
            <a:ext cx="1875983" cy="422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EB05A7-CF30-43FF-B142-65CD071528BE}"/>
              </a:ext>
            </a:extLst>
          </p:cNvPr>
          <p:cNvSpPr/>
          <p:nvPr/>
        </p:nvSpPr>
        <p:spPr>
          <a:xfrm>
            <a:off x="511001" y="6298598"/>
            <a:ext cx="659742" cy="242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B8F482-ABC3-4FBE-9E4E-43EA60C61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130" y="5224635"/>
            <a:ext cx="60198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690EBE1-4D84-456A-8E75-F10C6765012F}"/>
              </a:ext>
            </a:extLst>
          </p:cNvPr>
          <p:cNvSpPr/>
          <p:nvPr/>
        </p:nvSpPr>
        <p:spPr>
          <a:xfrm>
            <a:off x="2857131" y="5217237"/>
            <a:ext cx="1875983" cy="675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63DBC2-C9D5-483D-B238-83A99CD5672E}"/>
              </a:ext>
            </a:extLst>
          </p:cNvPr>
          <p:cNvCxnSpPr/>
          <p:nvPr/>
        </p:nvCxnSpPr>
        <p:spPr>
          <a:xfrm flipH="1">
            <a:off x="1170743" y="5706250"/>
            <a:ext cx="1686387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5833181-3D3F-48CE-94FA-D5FEB9ED807C}"/>
              </a:ext>
            </a:extLst>
          </p:cNvPr>
          <p:cNvSpPr txBox="1"/>
          <p:nvPr/>
        </p:nvSpPr>
        <p:spPr>
          <a:xfrm>
            <a:off x="5661102" y="3118867"/>
            <a:ext cx="347546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%rbp作为帧指针的作用：</a:t>
            </a:r>
          </a:p>
          <a:p>
            <a:r>
              <a:rPr lang="zh-CN" altLang="en-US" sz="1600" dirty="0"/>
              <a:t>•在整个函数的执行过程中，%rbp始终指向函数栈的顶端（在返回地址和保存被调用者保存寄存器的值的下方）</a:t>
            </a:r>
          </a:p>
          <a:p>
            <a:r>
              <a:rPr lang="zh-CN" altLang="en-US" sz="1600" dirty="0"/>
              <a:t>•利用固定长度的局部变量相对于%rbp的偏移量来引用它们</a:t>
            </a:r>
          </a:p>
          <a:p>
            <a:r>
              <a:rPr lang="zh-CN" altLang="en-US" sz="1600" dirty="0"/>
              <a:t>•</a:t>
            </a:r>
            <a:r>
              <a:rPr lang="en-US" altLang="zh-CN" sz="1600" dirty="0"/>
              <a:t>l</a:t>
            </a:r>
            <a:r>
              <a:rPr lang="zh-CN" altLang="en-US" sz="1600" dirty="0"/>
              <a:t>eave指令释放整个栈帧</a:t>
            </a:r>
          </a:p>
        </p:txBody>
      </p:sp>
    </p:spTree>
    <p:extLst>
      <p:ext uri="{BB962C8B-B14F-4D97-AF65-F5344CB8AC3E}">
        <p14:creationId xmlns:p14="http://schemas.microsoft.com/office/powerpoint/2010/main" val="185274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6D1D21D-4AFC-4764-8A96-6E427EF9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zh-CN" altLang="en-US" dirty="0"/>
              <a:t>用</a:t>
            </a:r>
            <a:r>
              <a:rPr lang="en-US" altLang="zh-CN" dirty="0" err="1"/>
              <a:t>fgets</a:t>
            </a:r>
            <a:r>
              <a:rPr lang="zh-CN" altLang="en-US" dirty="0"/>
              <a:t>规定输入字符串的大小。</a:t>
            </a:r>
            <a:r>
              <a:rPr lang="en-US" altLang="zh-CN" dirty="0"/>
              <a:t>gets</a:t>
            </a:r>
            <a:r>
              <a:rPr lang="zh-CN" altLang="en-US" dirty="0"/>
              <a:t>很不安全！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zh-CN" altLang="en-US" dirty="0"/>
              <a:t>给内存增加可执行权限标记，禁止执行栈上的代码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zh-CN" altLang="en-US" dirty="0"/>
              <a:t>栈偏移量随机化，无法事先确定数据地址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zh-CN" altLang="en-US" dirty="0"/>
              <a:t>堆栈金丝雀：</a:t>
            </a:r>
            <a:r>
              <a:rPr lang="en-US" altLang="zh-CN" sz="1800" b="1" i="0" u="none" strike="noStrike" baseline="0" dirty="0">
                <a:latin typeface="Courier New" panose="02070309020205020404" pitchFamily="49" charset="0"/>
              </a:rPr>
              <a:t>%fs:0x28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（了解即可）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9453EE-96F5-47BC-8B4B-B8F41430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如何防御堆栈溢出攻击</a:t>
            </a:r>
          </a:p>
        </p:txBody>
      </p:sp>
    </p:spTree>
    <p:extLst>
      <p:ext uri="{BB962C8B-B14F-4D97-AF65-F5344CB8AC3E}">
        <p14:creationId xmlns:p14="http://schemas.microsoft.com/office/powerpoint/2010/main" val="926320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15CA67-503D-48E6-990E-92D11C99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02" y="1053713"/>
            <a:ext cx="8308259" cy="546166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D03D47F-4472-447D-A180-0BC8C4E3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Memory Layout</a:t>
            </a:r>
            <a:endParaRPr lang="zh-CN" altLang="en-US" sz="3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2ACF48-39AE-4981-8560-5A88C239A3FC}"/>
              </a:ext>
            </a:extLst>
          </p:cNvPr>
          <p:cNvSpPr txBox="1"/>
          <p:nvPr/>
        </p:nvSpPr>
        <p:spPr>
          <a:xfrm>
            <a:off x="6646126" y="407382"/>
            <a:ext cx="137531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Kernel</a:t>
            </a:r>
            <a:br>
              <a:rPr lang="en-US" altLang="zh-CN" dirty="0"/>
            </a:br>
            <a:r>
              <a:rPr lang="en-US" altLang="zh-CN" dirty="0"/>
              <a:t>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00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8DE749-B9DE-4791-A193-D4D9C2B7C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2E3838-6DE7-4AB0-BCA6-9F2C4DB4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Any Questions?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0322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7F5CA-805C-4363-A066-319C90302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5434" y="2459876"/>
            <a:ext cx="5531650" cy="26014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036350-F16E-46B1-8D77-0DA251E8F699}"/>
              </a:ext>
            </a:extLst>
          </p:cNvPr>
          <p:cNvSpPr/>
          <p:nvPr/>
        </p:nvSpPr>
        <p:spPr>
          <a:xfrm>
            <a:off x="0" y="2484369"/>
            <a:ext cx="3325434" cy="317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操作数的格式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立即数与存储器的绝对寻址的区别（</a:t>
            </a:r>
            <a:r>
              <a:rPr lang="en-US" altLang="zh-CN" dirty="0"/>
              <a:t>$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基址和变址寄存器都是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位寄存器</a:t>
            </a:r>
            <a:r>
              <a:rPr lang="zh-CN" altLang="en-US" dirty="0"/>
              <a:t>（</a:t>
            </a:r>
            <a:r>
              <a:rPr lang="en-US" altLang="zh-CN" dirty="0"/>
              <a:t>x86-64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比例因子必须是</a:t>
            </a:r>
            <a:r>
              <a:rPr lang="en-US" altLang="zh-CN" dirty="0">
                <a:solidFill>
                  <a:srgbClr val="FF0000"/>
                </a:solidFill>
              </a:rPr>
              <a:t>1,2,4,8</a:t>
            </a:r>
          </a:p>
          <a:p>
            <a:pPr lvl="1">
              <a:lnSpc>
                <a:spcPct val="120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(%</a:t>
            </a:r>
            <a:r>
              <a:rPr lang="en-US" altLang="zh-CN" dirty="0" err="1">
                <a:solidFill>
                  <a:srgbClr val="FF0000"/>
                </a:solidFill>
              </a:rPr>
              <a:t>eax</a:t>
            </a:r>
            <a:r>
              <a:rPr lang="en-US" altLang="zh-CN" dirty="0">
                <a:solidFill>
                  <a:srgbClr val="FF0000"/>
                </a:solidFill>
              </a:rPr>
              <a:t>)		//OK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(%</a:t>
            </a:r>
            <a:r>
              <a:rPr lang="en-US" altLang="zh-CN" dirty="0" err="1">
                <a:solidFill>
                  <a:srgbClr val="FF0000"/>
                </a:solidFill>
              </a:rPr>
              <a:t>eax</a:t>
            </a:r>
            <a:r>
              <a:rPr lang="en-US" altLang="zh-CN" dirty="0">
                <a:solidFill>
                  <a:srgbClr val="FF0000"/>
                </a:solidFill>
              </a:rPr>
              <a:t>,%</a:t>
            </a:r>
            <a:r>
              <a:rPr lang="en-US" altLang="zh-CN" dirty="0" err="1">
                <a:solidFill>
                  <a:srgbClr val="FF0000"/>
                </a:solidFill>
              </a:rPr>
              <a:t>rbx</a:t>
            </a:r>
            <a:r>
              <a:rPr lang="en-US" altLang="zh-CN" dirty="0">
                <a:solidFill>
                  <a:srgbClr val="FF0000"/>
                </a:solidFill>
              </a:rPr>
              <a:t>)	//ERROR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AB3603-7821-4680-9C78-C57620402ACB}"/>
              </a:ext>
            </a:extLst>
          </p:cNvPr>
          <p:cNvSpPr/>
          <p:nvPr/>
        </p:nvSpPr>
        <p:spPr>
          <a:xfrm>
            <a:off x="3673929" y="4419212"/>
            <a:ext cx="3729913" cy="218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3516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扩展规则：</a:t>
            </a:r>
            <a:r>
              <a:rPr lang="en-US" altLang="zh-CN" dirty="0"/>
              <a:t>z(</a:t>
            </a:r>
            <a:r>
              <a:rPr lang="en-US" altLang="zh-CN" dirty="0" err="1"/>
              <a:t>ero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s(</a:t>
            </a:r>
            <a:r>
              <a:rPr lang="en-US" altLang="zh-CN" dirty="0" err="1"/>
              <a:t>ign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4byte</a:t>
            </a:r>
            <a:r>
              <a:rPr lang="zh-CN" altLang="en-US" dirty="0"/>
              <a:t>零扩展到</a:t>
            </a:r>
            <a:r>
              <a:rPr lang="en-US" altLang="zh-CN" dirty="0"/>
              <a:t>8byte</a:t>
            </a:r>
            <a:r>
              <a:rPr lang="zh-CN" altLang="en-US" dirty="0"/>
              <a:t>：</a:t>
            </a:r>
            <a:r>
              <a:rPr lang="en-US" altLang="zh-CN" dirty="0" err="1"/>
              <a:t>movl</a:t>
            </a:r>
            <a:r>
              <a:rPr lang="zh-CN" altLang="en-US" dirty="0"/>
              <a:t>到自己（高位清零）</a:t>
            </a:r>
            <a:endParaRPr lang="en-US" altLang="zh-CN" dirty="0"/>
          </a:p>
          <a:p>
            <a:r>
              <a:rPr lang="en-US" altLang="zh-CN" dirty="0" err="1"/>
              <a:t>cltq</a:t>
            </a:r>
            <a:r>
              <a:rPr lang="zh-CN" altLang="en-US" dirty="0"/>
              <a:t>：等价于</a:t>
            </a:r>
            <a:r>
              <a:rPr lang="en-US" altLang="zh-CN" dirty="0" err="1"/>
              <a:t>movslq</a:t>
            </a:r>
            <a:r>
              <a:rPr lang="en-US" altLang="zh-CN" dirty="0"/>
              <a:t> %</a:t>
            </a:r>
            <a:r>
              <a:rPr lang="en-US" altLang="zh-CN" dirty="0" err="1"/>
              <a:t>eax</a:t>
            </a:r>
            <a:r>
              <a:rPr lang="en-US" altLang="zh-CN" dirty="0"/>
              <a:t>,%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 err="1"/>
              <a:t>leaq</a:t>
            </a:r>
            <a:r>
              <a:rPr lang="zh-CN" altLang="en-US" dirty="0"/>
              <a:t>：只计算地址，不去对应地址取值，被拿来做简易计算</a:t>
            </a:r>
            <a:endParaRPr lang="en-US" altLang="zh-CN" dirty="0"/>
          </a:p>
          <a:p>
            <a:r>
              <a:rPr lang="zh-CN" altLang="en-US" dirty="0"/>
              <a:t>强制类型转换时既涉及到大小变化又有</a:t>
            </a:r>
            <a:r>
              <a:rPr lang="en-US" altLang="zh-CN" dirty="0"/>
              <a:t>C</a:t>
            </a:r>
            <a:r>
              <a:rPr lang="zh-CN" altLang="en-US" dirty="0"/>
              <a:t>语言符号变化时，先变大小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39D219-8A72-499F-ACF9-2E6ECA70C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2" y="2373897"/>
            <a:ext cx="3886200" cy="28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DD184-63DE-4616-A2DE-962C75BC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跳转和条件跳转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509C3-E712-47D2-B9EE-C0C9C8B76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直接跳转：跳到一个标号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.L1</a:t>
            </a:r>
          </a:p>
          <a:p>
            <a:r>
              <a:rPr lang="zh-CN" altLang="en-US" dirty="0"/>
              <a:t>间接跳转：跳到寄存器或内存中读到的地址 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到寄存器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中的地址，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*(%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到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存的地址对应的内存位置找到一个数，作为跳转目标的地址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相对寻址：目标指令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下一条指令</a:t>
            </a:r>
            <a:endParaRPr lang="en-US" altLang="zh-CN" dirty="0"/>
          </a:p>
          <a:p>
            <a:r>
              <a:rPr lang="zh-CN" altLang="en-US" dirty="0"/>
              <a:t>绝对寻址：</a:t>
            </a:r>
            <a:r>
              <a:rPr lang="en-US" altLang="zh-CN" dirty="0"/>
              <a:t>4bytes</a:t>
            </a:r>
            <a:r>
              <a:rPr lang="zh-CN" altLang="en-US" dirty="0"/>
              <a:t>地址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B33665-0BAD-442E-9CDC-C910B67CBA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4850" y="2085846"/>
            <a:ext cx="4411607" cy="31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DF0CC-14EA-4521-B13B-855256D1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如何控制？条件码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40CEE-C833-4197-953A-2844C9FA6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478" y="2209204"/>
            <a:ext cx="4334069" cy="326350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CF</a:t>
            </a:r>
            <a:r>
              <a:rPr lang="zh-CN" altLang="en-US" dirty="0"/>
              <a:t>：发生进位（无符号溢出）</a:t>
            </a:r>
            <a:endParaRPr lang="en-US" altLang="zh-CN" dirty="0"/>
          </a:p>
          <a:p>
            <a:r>
              <a:rPr lang="en-US" altLang="zh-CN" dirty="0"/>
              <a:t>ZF</a:t>
            </a:r>
            <a:r>
              <a:rPr lang="zh-CN" altLang="en-US" dirty="0"/>
              <a:t>：得到零</a:t>
            </a:r>
            <a:endParaRPr lang="en-US" altLang="zh-CN" dirty="0"/>
          </a:p>
          <a:p>
            <a:r>
              <a:rPr lang="en-US" altLang="zh-CN" dirty="0"/>
              <a:t>SF</a:t>
            </a:r>
            <a:r>
              <a:rPr lang="zh-CN" altLang="en-US" dirty="0"/>
              <a:t>：得到负数</a:t>
            </a:r>
            <a:r>
              <a:rPr lang="en-US" altLang="zh-CN" dirty="0"/>
              <a:t>(Signed)</a:t>
            </a:r>
          </a:p>
          <a:p>
            <a:r>
              <a:rPr lang="en-US" altLang="zh-CN" dirty="0"/>
              <a:t>OF</a:t>
            </a:r>
            <a:r>
              <a:rPr lang="zh-CN" altLang="en-US" dirty="0"/>
              <a:t>：补码溢出</a:t>
            </a:r>
            <a:r>
              <a:rPr lang="en-US" altLang="zh-CN" dirty="0"/>
              <a:t>(Signed)</a:t>
            </a:r>
          </a:p>
          <a:p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zh-CN" altLang="en-US" dirty="0"/>
              <a:t>注意比较顺序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</a:t>
            </a:r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en-US" altLang="zh-CN" dirty="0" err="1"/>
              <a:t>a,b</a:t>
            </a:r>
            <a:r>
              <a:rPr lang="zh-CN" altLang="en-US" dirty="0"/>
              <a:t>后，</a:t>
            </a:r>
            <a:r>
              <a:rPr lang="en-US" altLang="zh-CN" dirty="0" err="1"/>
              <a:t>jl</a:t>
            </a:r>
            <a:r>
              <a:rPr lang="zh-CN" altLang="en-US" dirty="0"/>
              <a:t>等价于</a:t>
            </a:r>
            <a:r>
              <a:rPr lang="en-US" altLang="zh-CN" dirty="0"/>
              <a:t>SF^OF</a:t>
            </a:r>
          </a:p>
          <a:p>
            <a:r>
              <a:rPr lang="zh-CN" altLang="en-US" dirty="0"/>
              <a:t>常用：</a:t>
            </a:r>
            <a:r>
              <a:rPr lang="en-US" altLang="zh-CN" dirty="0" err="1"/>
              <a:t>testq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确定正负或者为零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85EE4F-77E6-4A01-8FDB-6528F8DE1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18472" y="2243733"/>
            <a:ext cx="3307556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1987E-209C-4ED1-AFF6-22DBA1B0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6772E-15ED-4181-B9FB-CDD4C5BD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941934"/>
            <a:ext cx="7010351" cy="366497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Q</a:t>
            </a:r>
            <a:r>
              <a:rPr lang="zh-CN" altLang="en-US" sz="1800" dirty="0"/>
              <a:t>：什么是直接跳转，什么是间接跳转？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en-US" altLang="zh-CN" sz="1500" dirty="0"/>
              <a:t>A</a:t>
            </a:r>
            <a:r>
              <a:rPr lang="zh-CN" altLang="en-US" sz="1500" dirty="0"/>
              <a:t>：直接跳转的跳转目标作为指令的一部分编码，以标号给出    </a:t>
            </a:r>
            <a:r>
              <a:rPr lang="en-US" altLang="zh-CN" sz="1500" dirty="0"/>
              <a:t>jmp .L1</a:t>
            </a:r>
          </a:p>
          <a:p>
            <a:pPr marL="205740" lvl="1" indent="0">
              <a:lnSpc>
                <a:spcPct val="120000"/>
              </a:lnSpc>
              <a:buNone/>
            </a:pPr>
            <a:r>
              <a:rPr lang="en-US" altLang="zh-CN" sz="1500" dirty="0"/>
              <a:t>         </a:t>
            </a:r>
            <a:r>
              <a:rPr lang="zh-CN" altLang="en-US" sz="1500" dirty="0"/>
              <a:t>间接跳转的目标从寄存器或者内存中读出     </a:t>
            </a:r>
            <a:r>
              <a:rPr lang="en-US" altLang="zh-CN" sz="1500" dirty="0"/>
              <a:t>jmp *%rax</a:t>
            </a:r>
            <a:r>
              <a:rPr lang="zh-CN" altLang="en-US" sz="1500" dirty="0"/>
              <a:t>（</a:t>
            </a:r>
            <a:r>
              <a:rPr lang="en-US" altLang="zh-CN" sz="1500" dirty="0"/>
              <a:t>P139</a:t>
            </a:r>
            <a:r>
              <a:rPr lang="zh-CN" altLang="en-US" sz="1500" dirty="0"/>
              <a:t>）</a:t>
            </a:r>
            <a:endParaRPr lang="en-US" altLang="zh-CN" sz="1500" dirty="0"/>
          </a:p>
          <a:p>
            <a:pPr>
              <a:lnSpc>
                <a:spcPct val="120000"/>
              </a:lnSpc>
            </a:pPr>
            <a:r>
              <a:rPr lang="en-US" altLang="zh-CN" sz="1800" dirty="0"/>
              <a:t>Q</a:t>
            </a:r>
            <a:r>
              <a:rPr lang="zh-CN" altLang="en-US" sz="1800" dirty="0"/>
              <a:t>：</a:t>
            </a:r>
            <a:r>
              <a:rPr lang="en-US" altLang="zh-CN" sz="1800" dirty="0"/>
              <a:t>jmp </a:t>
            </a:r>
            <a:r>
              <a:rPr lang="zh-CN" altLang="en-US" sz="1800" dirty="0"/>
              <a:t>*</a:t>
            </a:r>
            <a:r>
              <a:rPr lang="en-US" altLang="zh-CN" sz="1800" dirty="0"/>
              <a:t>%rax </a:t>
            </a:r>
            <a:r>
              <a:rPr lang="zh-CN" altLang="en-US" sz="1800" dirty="0"/>
              <a:t>与 </a:t>
            </a:r>
            <a:r>
              <a:rPr lang="en-US" altLang="zh-CN" sz="1800" dirty="0"/>
              <a:t>jmp *(%rax)</a:t>
            </a:r>
            <a:r>
              <a:rPr lang="zh-CN" altLang="en-US" sz="1800" dirty="0"/>
              <a:t>的区别？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en-US" altLang="zh-CN" sz="1500" dirty="0"/>
              <a:t>A</a:t>
            </a:r>
            <a:r>
              <a:rPr lang="zh-CN" altLang="en-US" sz="1500" dirty="0"/>
              <a:t>：</a:t>
            </a:r>
            <a:r>
              <a:rPr lang="en-US" altLang="zh-CN" sz="1500" dirty="0"/>
              <a:t> </a:t>
            </a:r>
            <a:r>
              <a:rPr lang="en-US" altLang="zh-CN" sz="1500" dirty="0" err="1"/>
              <a:t>jmp</a:t>
            </a:r>
            <a:r>
              <a:rPr lang="en-US" altLang="zh-CN" sz="1500" dirty="0"/>
              <a:t> *%rax</a:t>
            </a:r>
            <a:r>
              <a:rPr lang="zh-CN" altLang="en-US" sz="1500" dirty="0"/>
              <a:t>以寄存器中的值作为跳转目标</a:t>
            </a:r>
            <a:endParaRPr lang="en-US" altLang="zh-CN" sz="1500" dirty="0"/>
          </a:p>
          <a:p>
            <a:pPr marL="205740" lvl="1" indent="0">
              <a:lnSpc>
                <a:spcPct val="120000"/>
              </a:lnSpc>
              <a:buNone/>
            </a:pPr>
            <a:r>
              <a:rPr lang="en-US" altLang="zh-CN" sz="1500" dirty="0"/>
              <a:t>          jmp *(%rax)</a:t>
            </a:r>
            <a:r>
              <a:rPr lang="zh-CN" altLang="en-US" sz="1500" dirty="0"/>
              <a:t>以寄存器中的值作为地址，从内存中读出跳转目标（</a:t>
            </a:r>
            <a:r>
              <a:rPr lang="en-US" altLang="zh-CN" sz="1500" dirty="0"/>
              <a:t>P139</a:t>
            </a:r>
            <a:r>
              <a:rPr lang="zh-CN" altLang="en-US" sz="1500" dirty="0"/>
              <a:t>）</a:t>
            </a:r>
            <a:endParaRPr lang="en-US" altLang="zh-CN" sz="1500" dirty="0"/>
          </a:p>
          <a:p>
            <a:r>
              <a:rPr lang="en-US" altLang="zh-CN" sz="1800" dirty="0"/>
              <a:t>Q</a:t>
            </a:r>
            <a:r>
              <a:rPr lang="zh-CN" altLang="en-US" sz="1800" dirty="0">
                <a:sym typeface="Wingdings" panose="05000000000000000000" pitchFamily="2" charset="2"/>
              </a:rPr>
              <a:t>：</a:t>
            </a:r>
            <a:r>
              <a:rPr lang="en-US" altLang="zh-CN" sz="1800" dirty="0"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ym typeface="Wingdings" panose="05000000000000000000" pitchFamily="2" charset="2"/>
              </a:rPr>
              <a:t>判断</a:t>
            </a:r>
            <a:r>
              <a:rPr lang="en-US" altLang="zh-CN" sz="1800" dirty="0">
                <a:sym typeface="Wingdings" panose="05000000000000000000" pitchFamily="2" charset="2"/>
              </a:rPr>
              <a:t>) CMOV</a:t>
            </a:r>
            <a:r>
              <a:rPr lang="zh-CN" altLang="en-US" sz="1800" dirty="0">
                <a:sym typeface="Wingdings" panose="05000000000000000000" pitchFamily="2" charset="2"/>
              </a:rPr>
              <a:t>类指令和</a:t>
            </a:r>
            <a:r>
              <a:rPr lang="en-US" altLang="zh-CN" sz="1800" dirty="0">
                <a:sym typeface="Wingdings" panose="05000000000000000000" pitchFamily="2" charset="2"/>
              </a:rPr>
              <a:t>MOV</a:t>
            </a:r>
            <a:r>
              <a:rPr lang="zh-CN" altLang="en-US" sz="1800" dirty="0">
                <a:sym typeface="Wingdings" panose="05000000000000000000" pitchFamily="2" charset="2"/>
              </a:rPr>
              <a:t>类指令相同，都可以以内存地址作为传送目标</a:t>
            </a:r>
            <a:endParaRPr lang="en-US" altLang="zh-CN" sz="1800" dirty="0">
              <a:sym typeface="Wingdings" panose="05000000000000000000" pitchFamily="2" charset="2"/>
            </a:endParaRPr>
          </a:p>
          <a:p>
            <a:pPr lvl="1"/>
            <a:r>
              <a:rPr lang="en-US" altLang="zh-CN" sz="1500" dirty="0">
                <a:sym typeface="Wingdings" panose="05000000000000000000" pitchFamily="2" charset="2"/>
              </a:rPr>
              <a:t>A</a:t>
            </a:r>
            <a:r>
              <a:rPr lang="zh-CN" altLang="en-US" sz="1500" dirty="0">
                <a:sym typeface="Wingdings" panose="05000000000000000000" pitchFamily="2" charset="2"/>
              </a:rPr>
              <a:t>：错误，条件传送的两个操作数分别为：寄存器和内存地址</a:t>
            </a:r>
            <a:r>
              <a:rPr lang="en-US" altLang="zh-CN" sz="1500" dirty="0">
                <a:sym typeface="Wingdings" panose="05000000000000000000" pitchFamily="2" charset="2"/>
              </a:rPr>
              <a:t>S</a:t>
            </a:r>
            <a:r>
              <a:rPr lang="zh-CN" altLang="en-US" sz="1500" dirty="0">
                <a:sym typeface="Wingdings" panose="05000000000000000000" pitchFamily="2" charset="2"/>
              </a:rPr>
              <a:t>、目的</a:t>
            </a:r>
            <a:r>
              <a:rPr lang="zh-CN" altLang="en-US" sz="1500" dirty="0">
                <a:solidFill>
                  <a:srgbClr val="FF0000"/>
                </a:solidFill>
                <a:sym typeface="Wingdings" panose="05000000000000000000" pitchFamily="2" charset="2"/>
              </a:rPr>
              <a:t>寄存器</a:t>
            </a:r>
            <a:r>
              <a:rPr lang="en-US" altLang="zh-CN" sz="1500" dirty="0">
                <a:sym typeface="Wingdings" panose="05000000000000000000" pitchFamily="2" charset="2"/>
              </a:rPr>
              <a:t>R</a:t>
            </a:r>
            <a:r>
              <a:rPr lang="zh-CN" altLang="en-US" sz="1500" dirty="0">
                <a:sym typeface="Wingdings" panose="05000000000000000000" pitchFamily="2" charset="2"/>
              </a:rPr>
              <a:t>（</a:t>
            </a:r>
            <a:r>
              <a:rPr lang="en-US" altLang="zh-CN" sz="1500" dirty="0">
                <a:sym typeface="Wingdings" panose="05000000000000000000" pitchFamily="2" charset="2"/>
              </a:rPr>
              <a:t>P146</a:t>
            </a:r>
            <a:r>
              <a:rPr lang="zh-CN" altLang="en-US" sz="1500" dirty="0">
                <a:sym typeface="Wingdings" panose="05000000000000000000" pitchFamily="2" charset="2"/>
              </a:rPr>
              <a:t>）</a:t>
            </a:r>
            <a:endParaRPr lang="en-US" altLang="zh-CN" sz="1500" dirty="0">
              <a:sym typeface="Wingdings" panose="05000000000000000000" pitchFamily="2" charset="2"/>
            </a:endParaRPr>
          </a:p>
          <a:p>
            <a:r>
              <a:rPr lang="en-US" altLang="zh-CN" sz="1800" dirty="0"/>
              <a:t>Q</a:t>
            </a:r>
            <a:r>
              <a:rPr lang="zh-CN" altLang="en-US" sz="1800" dirty="0"/>
              <a:t>：条件传送支持传送多长的数据？</a:t>
            </a:r>
            <a:endParaRPr lang="en-US" altLang="zh-CN" sz="1800" dirty="0"/>
          </a:p>
          <a:p>
            <a:pPr lvl="1"/>
            <a:r>
              <a:rPr lang="en-US" altLang="zh-CN" sz="1500" dirty="0"/>
              <a:t>A</a:t>
            </a:r>
            <a:r>
              <a:rPr lang="zh-CN" altLang="en-US" sz="1500" dirty="0"/>
              <a:t>：</a:t>
            </a:r>
            <a:r>
              <a:rPr lang="en-US" altLang="zh-CN" sz="1500" dirty="0"/>
              <a:t>16</a:t>
            </a:r>
            <a:r>
              <a:rPr lang="zh-CN" altLang="en-US" sz="1500" dirty="0"/>
              <a:t>位、</a:t>
            </a:r>
            <a:r>
              <a:rPr lang="en-US" altLang="zh-CN" sz="1500" dirty="0"/>
              <a:t>32</a:t>
            </a:r>
            <a:r>
              <a:rPr lang="zh-CN" altLang="en-US" sz="1500" dirty="0"/>
              <a:t>位、</a:t>
            </a:r>
            <a:r>
              <a:rPr lang="en-US" altLang="zh-CN" sz="1500" dirty="0"/>
              <a:t>64</a:t>
            </a:r>
            <a:r>
              <a:rPr lang="zh-CN" altLang="en-US" sz="1500" dirty="0"/>
              <a:t>位，</a:t>
            </a:r>
            <a:r>
              <a:rPr lang="zh-CN" altLang="en-US" sz="1500" dirty="0">
                <a:solidFill>
                  <a:srgbClr val="FF0000"/>
                </a:solidFill>
              </a:rPr>
              <a:t>不支持单字节的条件传送</a:t>
            </a:r>
            <a:r>
              <a:rPr lang="zh-CN" altLang="en-US" sz="1500" dirty="0">
                <a:sym typeface="Wingdings" panose="05000000000000000000" pitchFamily="2" charset="2"/>
              </a:rPr>
              <a:t>（</a:t>
            </a:r>
            <a:r>
              <a:rPr lang="en-US" altLang="zh-CN" sz="1500" dirty="0">
                <a:sym typeface="Wingdings" panose="05000000000000000000" pitchFamily="2" charset="2"/>
              </a:rPr>
              <a:t>P146</a:t>
            </a:r>
            <a:r>
              <a:rPr lang="zh-CN" altLang="en-US" sz="1500" dirty="0">
                <a:sym typeface="Wingdings" panose="05000000000000000000" pitchFamily="2" charset="2"/>
              </a:rPr>
              <a:t>）</a:t>
            </a:r>
            <a:endParaRPr lang="en-US" altLang="zh-CN" sz="1500" dirty="0">
              <a:sym typeface="Wingdings" panose="05000000000000000000" pitchFamily="2" charset="2"/>
            </a:endParaRPr>
          </a:p>
          <a:p>
            <a:pPr lvl="1"/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72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3E1-AB15-4E66-BCD6-8F9937B3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跳转表不是不停</a:t>
            </a:r>
            <a:r>
              <a:rPr lang="en-US" altLang="zh-CN" dirty="0"/>
              <a:t>if else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F396B1-BDB6-40F1-BB34-5E220F1F93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1263" y="2226469"/>
            <a:ext cx="3600975" cy="3263504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F05D80-F346-491A-B9A8-B188ABAB6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956283"/>
            <a:ext cx="3886200" cy="18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77" y="1983921"/>
            <a:ext cx="7886700" cy="36502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能力要求：快速阅读并理解汇编代码，综合性强，需要足够熟练。据往年看，期中考试中难度仅次于流水线。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题型：选择题；非选择题（</a:t>
            </a:r>
            <a:r>
              <a:rPr lang="en-US" altLang="zh-CN" sz="1800" dirty="0"/>
              <a:t>C</a:t>
            </a:r>
            <a:r>
              <a:rPr lang="zh-CN" altLang="en-US" sz="1800" dirty="0"/>
              <a:t>代码，汇编代码的对照填空，补全栈中数据）</a:t>
            </a:r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概念明确：寄存器组是唯一被所有过程共享的资源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什么时候用到栈？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寄存器不够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对局部变量取址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要求局部变量能够用指针访问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sz="1350" dirty="0"/>
          </a:p>
        </p:txBody>
      </p:sp>
    </p:spTree>
    <p:extLst>
      <p:ext uri="{BB962C8B-B14F-4D97-AF65-F5344CB8AC3E}">
        <p14:creationId xmlns:p14="http://schemas.microsoft.com/office/powerpoint/2010/main" val="267203478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1666</Words>
  <Application>Microsoft Office PowerPoint</Application>
  <PresentationFormat>全屏显示(4:3)</PresentationFormat>
  <Paragraphs>257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微软雅黑...</vt:lpstr>
      <vt:lpstr>Arial</vt:lpstr>
      <vt:lpstr>Calibri</vt:lpstr>
      <vt:lpstr>Calibri Bold</vt:lpstr>
      <vt:lpstr>Calibri Light</vt:lpstr>
      <vt:lpstr>Courier New</vt:lpstr>
      <vt:lpstr>Wingdings</vt:lpstr>
      <vt:lpstr>回顾</vt:lpstr>
      <vt:lpstr>Overview</vt:lpstr>
      <vt:lpstr>PowerPoint 演示文稿</vt:lpstr>
      <vt:lpstr>操作数</vt:lpstr>
      <vt:lpstr>数据传送指令</vt:lpstr>
      <vt:lpstr>跳转和条件跳转</vt:lpstr>
      <vt:lpstr>如何控制？条件码</vt:lpstr>
      <vt:lpstr>细节问题</vt:lpstr>
      <vt:lpstr>switch跳转表不是不停if else</vt:lpstr>
      <vt:lpstr>栈与函数调用</vt:lpstr>
      <vt:lpstr>栈与函数调用</vt:lpstr>
      <vt:lpstr>Machine Prog:  Data &amp; Advanced</vt:lpstr>
      <vt:lpstr>Outline</vt:lpstr>
      <vt:lpstr>定长数组</vt:lpstr>
      <vt:lpstr>定长数组</vt:lpstr>
      <vt:lpstr>可变长数组</vt:lpstr>
      <vt:lpstr>Structure</vt:lpstr>
      <vt:lpstr>Structure</vt:lpstr>
      <vt:lpstr>Union</vt:lpstr>
      <vt:lpstr>Floating Point</vt:lpstr>
      <vt:lpstr>Additional Exercise : Pointers &amp; Dereference</vt:lpstr>
      <vt:lpstr>PowerPoint 演示文稿</vt:lpstr>
      <vt:lpstr>PowerPoint 演示文稿</vt:lpstr>
      <vt:lpstr>PowerPoint 演示文稿</vt:lpstr>
      <vt:lpstr>如何防御堆栈溢出攻击</vt:lpstr>
      <vt:lpstr>Memory Layout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非石</dc:creator>
  <cp:lastModifiedBy>Haoyu Li</cp:lastModifiedBy>
  <cp:revision>127</cp:revision>
  <dcterms:created xsi:type="dcterms:W3CDTF">2021-10-17T06:12:25Z</dcterms:created>
  <dcterms:modified xsi:type="dcterms:W3CDTF">2021-10-19T10:33:02Z</dcterms:modified>
</cp:coreProperties>
</file>